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60" r:id="rId3"/>
    <p:sldId id="257" r:id="rId4"/>
    <p:sldId id="258" r:id="rId5"/>
    <p:sldId id="259" r:id="rId6"/>
    <p:sldId id="261" r:id="rId7"/>
    <p:sldId id="262" r:id="rId8"/>
    <p:sldId id="263" r:id="rId9"/>
    <p:sldId id="264" r:id="rId10"/>
    <p:sldId id="265" r:id="rId11"/>
    <p:sldId id="266" r:id="rId12"/>
    <p:sldId id="267" r:id="rId13"/>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ar-IQ"/>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ar-IQ"/>
          </a:p>
        </p:txBody>
      </p:sp>
      <p:sp>
        <p:nvSpPr>
          <p:cNvPr id="4" name="Date Placeholder 3"/>
          <p:cNvSpPr>
            <a:spLocks noGrp="1"/>
          </p:cNvSpPr>
          <p:nvPr>
            <p:ph type="dt" sz="half" idx="10"/>
          </p:nvPr>
        </p:nvSpPr>
        <p:spPr/>
        <p:txBody>
          <a:bodyPr/>
          <a:lstStyle/>
          <a:p>
            <a:fld id="{D28C506B-30E4-4D51-A1E4-289290D7247F}" type="datetimeFigureOut">
              <a:rPr lang="ar-IQ" smtClean="0"/>
              <a:pPr/>
              <a:t>26/03/1445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E9BC61AC-8E13-4528-8DE6-5BDF5F46CB78}" type="slidenum">
              <a:rPr lang="ar-IQ" smtClean="0"/>
              <a:pPr/>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Date Placeholder 3"/>
          <p:cNvSpPr>
            <a:spLocks noGrp="1"/>
          </p:cNvSpPr>
          <p:nvPr>
            <p:ph type="dt" sz="half" idx="10"/>
          </p:nvPr>
        </p:nvSpPr>
        <p:spPr/>
        <p:txBody>
          <a:bodyPr/>
          <a:lstStyle/>
          <a:p>
            <a:fld id="{D28C506B-30E4-4D51-A1E4-289290D7247F}" type="datetimeFigureOut">
              <a:rPr lang="ar-IQ" smtClean="0"/>
              <a:pPr/>
              <a:t>26/03/1445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E9BC61AC-8E13-4528-8DE6-5BDF5F46CB78}" type="slidenum">
              <a:rPr lang="ar-IQ" smtClean="0"/>
              <a:pPr/>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ar-IQ"/>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Date Placeholder 3"/>
          <p:cNvSpPr>
            <a:spLocks noGrp="1"/>
          </p:cNvSpPr>
          <p:nvPr>
            <p:ph type="dt" sz="half" idx="10"/>
          </p:nvPr>
        </p:nvSpPr>
        <p:spPr/>
        <p:txBody>
          <a:bodyPr/>
          <a:lstStyle/>
          <a:p>
            <a:fld id="{D28C506B-30E4-4D51-A1E4-289290D7247F}" type="datetimeFigureOut">
              <a:rPr lang="ar-IQ" smtClean="0"/>
              <a:pPr/>
              <a:t>26/03/1445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E9BC61AC-8E13-4528-8DE6-5BDF5F46CB78}" type="slidenum">
              <a:rPr lang="ar-IQ" smtClean="0"/>
              <a:pPr/>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IQ"/>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Date Placeholder 3"/>
          <p:cNvSpPr>
            <a:spLocks noGrp="1"/>
          </p:cNvSpPr>
          <p:nvPr>
            <p:ph type="dt" sz="half" idx="10"/>
          </p:nvPr>
        </p:nvSpPr>
        <p:spPr/>
        <p:txBody>
          <a:bodyPr/>
          <a:lstStyle/>
          <a:p>
            <a:fld id="{D28C506B-30E4-4D51-A1E4-289290D7247F}" type="datetimeFigureOut">
              <a:rPr lang="ar-IQ" smtClean="0"/>
              <a:pPr/>
              <a:t>26/03/1445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E9BC61AC-8E13-4528-8DE6-5BDF5F46CB78}" type="slidenum">
              <a:rPr lang="ar-IQ" smtClean="0"/>
              <a:pPr/>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a:t>Click to edit Master title style</a:t>
            </a:r>
            <a:endParaRPr lang="ar-IQ"/>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28C506B-30E4-4D51-A1E4-289290D7247F}" type="datetimeFigureOut">
              <a:rPr lang="ar-IQ" smtClean="0"/>
              <a:pPr/>
              <a:t>26/03/1445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E9BC61AC-8E13-4528-8DE6-5BDF5F46CB78}" type="slidenum">
              <a:rPr lang="ar-IQ" smtClean="0"/>
              <a:pPr/>
              <a:t>‹#›</a:t>
            </a:fld>
            <a:endParaRPr lang="ar-IQ"/>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IQ"/>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5" name="Date Placeholder 4"/>
          <p:cNvSpPr>
            <a:spLocks noGrp="1"/>
          </p:cNvSpPr>
          <p:nvPr>
            <p:ph type="dt" sz="half" idx="10"/>
          </p:nvPr>
        </p:nvSpPr>
        <p:spPr/>
        <p:txBody>
          <a:bodyPr/>
          <a:lstStyle/>
          <a:p>
            <a:fld id="{D28C506B-30E4-4D51-A1E4-289290D7247F}" type="datetimeFigureOut">
              <a:rPr lang="ar-IQ" smtClean="0"/>
              <a:pPr/>
              <a:t>26/03/1445</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E9BC61AC-8E13-4528-8DE6-5BDF5F46CB78}" type="slidenum">
              <a:rPr lang="ar-IQ" smtClean="0"/>
              <a:pPr/>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ar-IQ"/>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7" name="Date Placeholder 6"/>
          <p:cNvSpPr>
            <a:spLocks noGrp="1"/>
          </p:cNvSpPr>
          <p:nvPr>
            <p:ph type="dt" sz="half" idx="10"/>
          </p:nvPr>
        </p:nvSpPr>
        <p:spPr/>
        <p:txBody>
          <a:bodyPr/>
          <a:lstStyle/>
          <a:p>
            <a:fld id="{D28C506B-30E4-4D51-A1E4-289290D7247F}" type="datetimeFigureOut">
              <a:rPr lang="ar-IQ" smtClean="0"/>
              <a:pPr/>
              <a:t>26/03/1445</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E9BC61AC-8E13-4528-8DE6-5BDF5F46CB78}" type="slidenum">
              <a:rPr lang="ar-IQ" smtClean="0"/>
              <a:pPr/>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IQ"/>
          </a:p>
        </p:txBody>
      </p:sp>
      <p:sp>
        <p:nvSpPr>
          <p:cNvPr id="3" name="Date Placeholder 2"/>
          <p:cNvSpPr>
            <a:spLocks noGrp="1"/>
          </p:cNvSpPr>
          <p:nvPr>
            <p:ph type="dt" sz="half" idx="10"/>
          </p:nvPr>
        </p:nvSpPr>
        <p:spPr/>
        <p:txBody>
          <a:bodyPr/>
          <a:lstStyle/>
          <a:p>
            <a:fld id="{D28C506B-30E4-4D51-A1E4-289290D7247F}" type="datetimeFigureOut">
              <a:rPr lang="ar-IQ" smtClean="0"/>
              <a:pPr/>
              <a:t>26/03/1445</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E9BC61AC-8E13-4528-8DE6-5BDF5F46CB78}" type="slidenum">
              <a:rPr lang="ar-IQ" smtClean="0"/>
              <a:pPr/>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8C506B-30E4-4D51-A1E4-289290D7247F}" type="datetimeFigureOut">
              <a:rPr lang="ar-IQ" smtClean="0"/>
              <a:pPr/>
              <a:t>26/03/1445</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E9BC61AC-8E13-4528-8DE6-5BDF5F46CB78}" type="slidenum">
              <a:rPr lang="ar-IQ" smtClean="0"/>
              <a:pPr/>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a:t>Click to edit Master title style</a:t>
            </a:r>
            <a:endParaRPr lang="ar-IQ"/>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28C506B-30E4-4D51-A1E4-289290D7247F}" type="datetimeFigureOut">
              <a:rPr lang="ar-IQ" smtClean="0"/>
              <a:pPr/>
              <a:t>26/03/1445</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E9BC61AC-8E13-4528-8DE6-5BDF5F46CB78}" type="slidenum">
              <a:rPr lang="ar-IQ" smtClean="0"/>
              <a:pPr/>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a:t>Click to edit Master title style</a:t>
            </a:r>
            <a:endParaRPr lang="ar-IQ"/>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28C506B-30E4-4D51-A1E4-289290D7247F}" type="datetimeFigureOut">
              <a:rPr lang="ar-IQ" smtClean="0"/>
              <a:pPr/>
              <a:t>26/03/1445</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E9BC61AC-8E13-4528-8DE6-5BDF5F46CB78}" type="slidenum">
              <a:rPr lang="ar-IQ" smtClean="0"/>
              <a:pPr/>
              <a:t>‹#›</a:t>
            </a:fld>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a:t>Click to edit Master title style</a:t>
            </a:r>
            <a:endParaRPr lang="ar-IQ"/>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D28C506B-30E4-4D51-A1E4-289290D7247F}" type="datetimeFigureOut">
              <a:rPr lang="ar-IQ" smtClean="0"/>
              <a:pPr/>
              <a:t>26/03/1445</a:t>
            </a:fld>
            <a:endParaRPr lang="ar-IQ"/>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E9BC61AC-8E13-4528-8DE6-5BDF5F46CB78}" type="slidenum">
              <a:rPr lang="ar-IQ" smtClean="0"/>
              <a:pPr/>
              <a:t>‹#›</a:t>
            </a:fld>
            <a:endParaRPr lang="ar-IQ"/>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8641"/>
            <a:ext cx="7772400" cy="648072"/>
          </a:xfrm>
        </p:spPr>
        <p:txBody>
          <a:bodyPr>
            <a:normAutofit fontScale="90000"/>
          </a:bodyPr>
          <a:lstStyle/>
          <a:p>
            <a:r>
              <a:rPr lang="ar-IQ" dirty="0"/>
              <a:t>تلوث الهواء </a:t>
            </a:r>
            <a:r>
              <a:rPr lang="en-US" dirty="0"/>
              <a:t>Air pollution </a:t>
            </a:r>
            <a:endParaRPr lang="ar-IQ" dirty="0"/>
          </a:p>
        </p:txBody>
      </p:sp>
      <p:sp>
        <p:nvSpPr>
          <p:cNvPr id="3" name="Subtitle 2"/>
          <p:cNvSpPr>
            <a:spLocks noGrp="1"/>
          </p:cNvSpPr>
          <p:nvPr>
            <p:ph type="subTitle" idx="1"/>
          </p:nvPr>
        </p:nvSpPr>
        <p:spPr>
          <a:xfrm>
            <a:off x="251520" y="1052736"/>
            <a:ext cx="8640960" cy="5544616"/>
          </a:xfrm>
        </p:spPr>
        <p:txBody>
          <a:bodyPr>
            <a:normAutofit/>
          </a:bodyPr>
          <a:lstStyle/>
          <a:p>
            <a:r>
              <a:rPr lang="ar-IQ" sz="2400" b="1" dirty="0">
                <a:solidFill>
                  <a:schemeClr val="tx1"/>
                </a:solidFill>
              </a:rPr>
              <a:t>هووجود أي مواد </a:t>
            </a:r>
            <a:r>
              <a:rPr lang="ar-IQ" sz="2400" dirty="0">
                <a:solidFill>
                  <a:srgbClr val="7030A0"/>
                </a:solidFill>
              </a:rPr>
              <a:t>صلبه</a:t>
            </a:r>
            <a:r>
              <a:rPr lang="ar-IQ" sz="2400" dirty="0">
                <a:solidFill>
                  <a:schemeClr val="tx1"/>
                </a:solidFill>
              </a:rPr>
              <a:t> أو </a:t>
            </a:r>
            <a:r>
              <a:rPr lang="ar-IQ" sz="2400" dirty="0">
                <a:solidFill>
                  <a:srgbClr val="0070C0"/>
                </a:solidFill>
              </a:rPr>
              <a:t>سائلة</a:t>
            </a:r>
            <a:r>
              <a:rPr lang="ar-IQ" sz="2400" dirty="0">
                <a:solidFill>
                  <a:schemeClr val="tx1"/>
                </a:solidFill>
              </a:rPr>
              <a:t> أو </a:t>
            </a:r>
            <a:r>
              <a:rPr lang="ar-IQ" sz="2400" dirty="0">
                <a:solidFill>
                  <a:srgbClr val="FF0000"/>
                </a:solidFill>
              </a:rPr>
              <a:t>غازية</a:t>
            </a:r>
            <a:r>
              <a:rPr lang="ar-IQ" sz="2400" dirty="0">
                <a:solidFill>
                  <a:schemeClr val="tx1"/>
                </a:solidFill>
              </a:rPr>
              <a:t> بالهواء بكميات تؤدي إلى أضرار فسيولوجية</a:t>
            </a:r>
          </a:p>
          <a:p>
            <a:r>
              <a:rPr lang="ar-IQ" sz="2400" dirty="0">
                <a:solidFill>
                  <a:schemeClr val="tx1"/>
                </a:solidFill>
              </a:rPr>
              <a:t>واقتصادية وحيوية بالإنسان والحيوان والنباتات والآلات والمعدات ، او تؤثر في طبيعة</a:t>
            </a:r>
          </a:p>
          <a:p>
            <a:r>
              <a:rPr lang="ar-IQ" sz="2400" dirty="0">
                <a:solidFill>
                  <a:schemeClr val="tx1"/>
                </a:solidFill>
              </a:rPr>
              <a:t>الأشياء وتقدر خسارة العالم سنويا بحوالي 5000 مليون دولار او اكثر بسبب تأثيرالهواء</a:t>
            </a:r>
          </a:p>
          <a:p>
            <a:r>
              <a:rPr lang="ar-IQ" sz="2400" dirty="0">
                <a:solidFill>
                  <a:schemeClr val="tx1"/>
                </a:solidFill>
              </a:rPr>
              <a:t>على المحاصيل والنباتات الزراعية ناهيك عن بقية الشرائح الاخرى ويعتبر تلوث الهواء</a:t>
            </a:r>
          </a:p>
          <a:p>
            <a:r>
              <a:rPr lang="ar-IQ" sz="2400" dirty="0">
                <a:solidFill>
                  <a:schemeClr val="tx1"/>
                </a:solidFill>
              </a:rPr>
              <a:t>من أسوأ الملوثات بالجو ، آلما ازداد عدد السكان في المنطقة الملوثة.</a:t>
            </a:r>
          </a:p>
          <a:p>
            <a:endParaRPr lang="ar-IQ" sz="2400" dirty="0">
              <a:solidFill>
                <a:schemeClr val="tx1"/>
              </a:solidFill>
            </a:endParaRPr>
          </a:p>
          <a:p>
            <a:r>
              <a:rPr lang="ar-IQ" sz="2400" dirty="0">
                <a:solidFill>
                  <a:schemeClr val="tx1"/>
                </a:solidFill>
              </a:rPr>
              <a:t>يتميز التلوث الهوائي عن غيرة من أشكال التلوث في أنة سريع الانتشار حيث لا يقتصر تأثيره على منطقة المصدر وإنما يمتد إلى المناطق المجاورة والبعيدة، كذلك وبعكس أشكال التلوث الأخرى ( المياه العادمة والنفايات الصلبة وغيرها)، فإن </a:t>
            </a:r>
            <a:r>
              <a:rPr lang="ar-IQ" sz="2400" dirty="0">
                <a:solidFill>
                  <a:srgbClr val="7030A0"/>
                </a:solidFill>
              </a:rPr>
              <a:t>التلوث الهوائي لا يمكن السيطرة علية بعد خروجه من المصدر لذا يجب التحكم به ومعالجته قبل خروجه إلى الجو, كما أنه غالبا ما يكون لا يرى بالعين المجردة بالإضافة إلى أنه متعدد المصادر</a:t>
            </a:r>
            <a:r>
              <a:rPr lang="ar-IQ" sz="2400" dirty="0">
                <a:solidFill>
                  <a:schemeClr val="tx1"/>
                </a:solidFill>
              </a:rPr>
              <a:t>. كل هذه الصفات تجعل من تلوث الهواء القضية البيئية الكبرى.</a:t>
            </a:r>
          </a:p>
          <a:p>
            <a:r>
              <a:rPr lang="ar-IQ" sz="2400" dirty="0">
                <a:solidFill>
                  <a:schemeClr val="tx1"/>
                </a:solidFill>
              </a:rPr>
              <a: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02034"/>
          </a:xfrm>
        </p:spPr>
        <p:txBody>
          <a:bodyPr>
            <a:normAutofit fontScale="90000"/>
          </a:bodyPr>
          <a:lstStyle/>
          <a:p>
            <a:endParaRPr lang="ar-IQ" dirty="0"/>
          </a:p>
        </p:txBody>
      </p:sp>
      <p:sp>
        <p:nvSpPr>
          <p:cNvPr id="3" name="Content Placeholder 2"/>
          <p:cNvSpPr>
            <a:spLocks noGrp="1"/>
          </p:cNvSpPr>
          <p:nvPr>
            <p:ph idx="1"/>
          </p:nvPr>
        </p:nvSpPr>
        <p:spPr>
          <a:xfrm>
            <a:off x="251520" y="692696"/>
            <a:ext cx="8640960" cy="5904656"/>
          </a:xfrm>
        </p:spPr>
        <p:txBody>
          <a:bodyPr>
            <a:normAutofit fontScale="92500" lnSpcReduction="10000"/>
          </a:bodyPr>
          <a:lstStyle/>
          <a:p>
            <a:r>
              <a:rPr lang="en-US" b="1" dirty="0"/>
              <a:t> </a:t>
            </a:r>
            <a:endParaRPr lang="en-US" dirty="0"/>
          </a:p>
          <a:p>
            <a:r>
              <a:rPr lang="ar-SA" b="1" dirty="0"/>
              <a:t>الكائنات الدقيقة أو الميكروبات</a:t>
            </a:r>
            <a:endParaRPr lang="en-US" dirty="0"/>
          </a:p>
          <a:p>
            <a:r>
              <a:rPr lang="ar-SA" dirty="0"/>
              <a:t>تنتشر في الهواء أنوع عديدة من البكتريا والفطريات في حالة ساكنة وتصيب الإنسان إذا توفرت الظروف الملائمة. ومن أجناس البكتريـــا،</a:t>
            </a:r>
            <a:r>
              <a:rPr lang="en-US" dirty="0"/>
              <a:t> </a:t>
            </a:r>
            <a:r>
              <a:rPr lang="en-US" dirty="0" err="1"/>
              <a:t>Yersina</a:t>
            </a:r>
            <a:r>
              <a:rPr lang="en-US" dirty="0"/>
              <a:t> </a:t>
            </a:r>
            <a:r>
              <a:rPr lang="ar-SA" dirty="0"/>
              <a:t>،</a:t>
            </a:r>
            <a:r>
              <a:rPr lang="en-US" dirty="0"/>
              <a:t> Streptococcus   Mycobacterium </a:t>
            </a:r>
            <a:r>
              <a:rPr lang="ar-SA" dirty="0"/>
              <a:t>،</a:t>
            </a:r>
            <a:r>
              <a:rPr lang="en-US" dirty="0"/>
              <a:t> </a:t>
            </a:r>
            <a:r>
              <a:rPr lang="en-US" dirty="0" err="1"/>
              <a:t>Corynebactrium</a:t>
            </a:r>
            <a:r>
              <a:rPr lang="ar-SA" dirty="0"/>
              <a:t>، أما الفـطـريـــات</a:t>
            </a:r>
            <a:r>
              <a:rPr lang="en-US" dirty="0"/>
              <a:t> Pentium </a:t>
            </a:r>
            <a:r>
              <a:rPr lang="ar-SA" dirty="0"/>
              <a:t>،</a:t>
            </a:r>
            <a:r>
              <a:rPr lang="en-US" dirty="0"/>
              <a:t>Candida </a:t>
            </a:r>
            <a:r>
              <a:rPr lang="ar-SA" dirty="0"/>
              <a:t>،</a:t>
            </a:r>
            <a:r>
              <a:rPr lang="en-US" dirty="0"/>
              <a:t> </a:t>
            </a:r>
            <a:r>
              <a:rPr lang="en-US" dirty="0" err="1"/>
              <a:t>Aspergillus</a:t>
            </a:r>
            <a:r>
              <a:rPr lang="en-US" dirty="0"/>
              <a:t>  </a:t>
            </a:r>
            <a:r>
              <a:rPr lang="ar-SA" dirty="0"/>
              <a:t>ويعتبر فيروس الأنفلونزا أكثر الفيروسات انتشاراً في الهواء. تستخدم الميكروبات في الحروب الجرثومية لسهولة انتشارها في الهواء وتسبب أمراضاً فتاكة بالإنسان ومن اشهر هذه الميكروبات في وقتنا الحاضر الجمرة الخبيثة التي تسببها</a:t>
            </a:r>
            <a:r>
              <a:rPr lang="en-US" dirty="0"/>
              <a:t> .</a:t>
            </a:r>
          </a:p>
          <a:p>
            <a:pPr>
              <a:buNone/>
            </a:pPr>
            <a:r>
              <a:rPr lang="en-US" dirty="0"/>
              <a:t>.Bacillus anthrax </a:t>
            </a:r>
            <a:r>
              <a:rPr lang="ar-SA" dirty="0"/>
              <a:t>ويعتبر الهواء موصل جيد للعدوى مثل الطاعون</a:t>
            </a:r>
            <a:r>
              <a:rPr lang="en-US" dirty="0"/>
              <a:t> Pasture plague Upsets </a:t>
            </a:r>
            <a:r>
              <a:rPr lang="ar-SA" dirty="0"/>
              <a:t>والجدري الذي يسببه فيروس</a:t>
            </a:r>
            <a:r>
              <a:rPr lang="en-US" dirty="0"/>
              <a:t> .Small pox</a:t>
            </a:r>
            <a:endParaRPr lang="ar-IQ"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CFD4E-0A20-3645-1992-955F37279796}"/>
              </a:ext>
            </a:extLst>
          </p:cNvPr>
          <p:cNvSpPr>
            <a:spLocks noGrp="1"/>
          </p:cNvSpPr>
          <p:nvPr>
            <p:ph type="title"/>
          </p:nvPr>
        </p:nvSpPr>
        <p:spPr>
          <a:xfrm>
            <a:off x="457200" y="274638"/>
            <a:ext cx="8229600" cy="5801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B74DC7BF-F7AF-B157-B3D4-E80DD781124C}"/>
              </a:ext>
            </a:extLst>
          </p:cNvPr>
          <p:cNvSpPr>
            <a:spLocks noGrp="1"/>
          </p:cNvSpPr>
          <p:nvPr>
            <p:ph idx="1"/>
          </p:nvPr>
        </p:nvSpPr>
        <p:spPr>
          <a:xfrm>
            <a:off x="457200" y="548680"/>
            <a:ext cx="8229600" cy="5577483"/>
          </a:xfrm>
        </p:spPr>
        <p:txBody>
          <a:bodyPr>
            <a:normAutofit fontScale="70000" lnSpcReduction="20000"/>
          </a:bodyPr>
          <a:lstStyle/>
          <a:p>
            <a:r>
              <a:rPr lang="ar-IQ" b="1" i="0" dirty="0">
                <a:solidFill>
                  <a:srgbClr val="1E1E1E"/>
                </a:solidFill>
                <a:effectLst/>
                <a:latin typeface="Roboto" panose="02000000000000000000" pitchFamily="2" charset="0"/>
              </a:rPr>
              <a:t>الهواء الملوث يؤدي إلى حالة طوارئ صحية</a:t>
            </a:r>
            <a:endParaRPr lang="ar-IQ" b="0" i="0" dirty="0">
              <a:solidFill>
                <a:srgbClr val="1E1E1E"/>
              </a:solidFill>
              <a:effectLst/>
              <a:latin typeface="Roboto" panose="02000000000000000000" pitchFamily="2" charset="0"/>
            </a:endParaRPr>
          </a:p>
          <a:p>
            <a:r>
              <a:rPr lang="ar-IQ" b="0" i="0" dirty="0">
                <a:solidFill>
                  <a:srgbClr val="1E1E1E"/>
                </a:solidFill>
                <a:effectLst/>
                <a:latin typeface="Roboto" panose="02000000000000000000" pitchFamily="2" charset="0"/>
              </a:rPr>
              <a:t>ليس هناك شك اليوم في أن تلوث الهواء يمثل حالة طوارئ عالمية للصحة العامة. إنه يهدد الجميع من الأطفال الذين لم يولدوا بعد حتى الأطفال الذين يمشون إلى المدرسة، والنساء اللواتي يطبخن على مواقد نار في أماكن مفتوحة.</a:t>
            </a:r>
          </a:p>
          <a:p>
            <a:r>
              <a:rPr lang="ar-IQ" b="0" i="0" dirty="0">
                <a:solidFill>
                  <a:srgbClr val="1E1E1E"/>
                </a:solidFill>
                <a:effectLst/>
                <a:latin typeface="Roboto" panose="02000000000000000000" pitchFamily="2" charset="0"/>
              </a:rPr>
              <a:t>ففي الشارع وداخل المنزل، يمكن أن تكون مصادر تلوث الهواء مختلفة تمامًا، لكن آثارها مميتة أيضًا: تعد الإصابة بأمراض الربو وأمراض الجهاز التنفسي الأخرى وأمراض القلب هي من بين الآثار الضارة بالصحة التي يُعرف أنها ناجمة عن الهواء الملوث.</a:t>
            </a:r>
          </a:p>
          <a:p>
            <a:r>
              <a:rPr lang="ar-IQ" b="0" i="0" dirty="0">
                <a:solidFill>
                  <a:srgbClr val="1E1E1E"/>
                </a:solidFill>
                <a:effectLst/>
                <a:latin typeface="Roboto" panose="02000000000000000000" pitchFamily="2" charset="0"/>
              </a:rPr>
              <a:t>ووفقًا لمنظمة الصحة العالمية، فإن حوالي 7 ملايين حالة وفاة مبكرة تُعزى إلى تلوث الهواء – أي وفاة 800 شخص كل ساعة أو وفاة 13 شخص في كل دقيقة.</a:t>
            </a:r>
          </a:p>
          <a:p>
            <a:r>
              <a:rPr lang="ar-IQ" b="1" i="0" dirty="0">
                <a:solidFill>
                  <a:srgbClr val="1E1E1E"/>
                </a:solidFill>
                <a:effectLst/>
                <a:latin typeface="Roboto" panose="02000000000000000000" pitchFamily="2" charset="0"/>
              </a:rPr>
              <a:t>الحق في استنشاق هواء نظيف هو حق من حقوق الإنسان</a:t>
            </a:r>
            <a:endParaRPr lang="ar-IQ" b="0" i="0" dirty="0">
              <a:solidFill>
                <a:srgbClr val="1E1E1E"/>
              </a:solidFill>
              <a:effectLst/>
              <a:latin typeface="Roboto" panose="02000000000000000000" pitchFamily="2" charset="0"/>
            </a:endParaRPr>
          </a:p>
          <a:p>
            <a:r>
              <a:rPr lang="ar-IQ" b="0" i="0" dirty="0">
                <a:solidFill>
                  <a:srgbClr val="1E1E1E"/>
                </a:solidFill>
                <a:effectLst/>
                <a:latin typeface="Roboto" panose="02000000000000000000" pitchFamily="2" charset="0"/>
              </a:rPr>
              <a:t>يتمتع الحق في إتاحة بيئة صحية بوضع دستوري - أقوى أشكال الحماية القانونية المتاحة - في أكثر من 100 بلد. ويلتزم قانونا بهذا 155 بلدا على الأقل، من خلال المعاهدات والدساتير والتشريعات، باحترام وحماية وإعمال الحق في إتاحة بيئة صحية.</a:t>
            </a:r>
          </a:p>
          <a:p>
            <a:r>
              <a:rPr lang="ar-IQ" b="0" i="0" dirty="0">
                <a:solidFill>
                  <a:srgbClr val="1E1E1E"/>
                </a:solidFill>
                <a:effectLst/>
                <a:latin typeface="Roboto" panose="02000000000000000000" pitchFamily="2" charset="0"/>
              </a:rPr>
              <a:t>إن الحق في استنشاق هواء نظيف مدرج أيضًا في الإعلان العالمي لحقوق الإنسان والعهد الدولي الخاص بالحقوق الاقتصادية والاجتماعية والثقافية، وهو مكرس بالكامل في أهداف التنمية المستدامة </a:t>
            </a:r>
            <a:r>
              <a:rPr lang="ar-IQ" b="0" i="0">
                <a:solidFill>
                  <a:srgbClr val="1E1E1E"/>
                </a:solidFill>
                <a:effectLst/>
                <a:latin typeface="Roboto" panose="02000000000000000000" pitchFamily="2" charset="0"/>
              </a:rPr>
              <a:t>—  </a:t>
            </a:r>
            <a:endParaRPr lang="ar-IQ" b="0" i="0" dirty="0">
              <a:solidFill>
                <a:srgbClr val="1E1E1E"/>
              </a:solidFill>
              <a:effectLst/>
              <a:latin typeface="Roboto" panose="02000000000000000000" pitchFamily="2" charset="0"/>
            </a:endParaRPr>
          </a:p>
          <a:p>
            <a:endParaRPr lang="ar-IQ" b="0" i="0" dirty="0">
              <a:solidFill>
                <a:srgbClr val="1E1E1E"/>
              </a:solidFill>
              <a:effectLst/>
              <a:latin typeface="Roboto" panose="02000000000000000000" pitchFamily="2" charset="0"/>
            </a:endParaRPr>
          </a:p>
          <a:p>
            <a:endParaRPr lang="en-US" dirty="0"/>
          </a:p>
        </p:txBody>
      </p:sp>
    </p:spTree>
    <p:extLst>
      <p:ext uri="{BB962C8B-B14F-4D97-AF65-F5344CB8AC3E}">
        <p14:creationId xmlns:p14="http://schemas.microsoft.com/office/powerpoint/2010/main" val="16572899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56EA52-0045-D14A-6F48-62FA60412B7B}"/>
              </a:ext>
            </a:extLst>
          </p:cNvPr>
          <p:cNvSpPr>
            <a:spLocks noGrp="1"/>
          </p:cNvSpPr>
          <p:nvPr>
            <p:ph type="title"/>
          </p:nvPr>
        </p:nvSpPr>
        <p:spPr>
          <a:xfrm>
            <a:off x="457200" y="274637"/>
            <a:ext cx="8229600" cy="312902"/>
          </a:xfrm>
        </p:spPr>
        <p:txBody>
          <a:bodyPr>
            <a:noAutofit/>
          </a:bodyPr>
          <a:lstStyle/>
          <a:p>
            <a:r>
              <a:rPr lang="ar-IQ" sz="2400" dirty="0"/>
              <a:t>حلول تلوث الهواء</a:t>
            </a:r>
            <a:endParaRPr lang="en-US" sz="2400" dirty="0"/>
          </a:p>
        </p:txBody>
      </p:sp>
      <p:sp>
        <p:nvSpPr>
          <p:cNvPr id="3" name="Content Placeholder 2">
            <a:extLst>
              <a:ext uri="{FF2B5EF4-FFF2-40B4-BE49-F238E27FC236}">
                <a16:creationId xmlns:a16="http://schemas.microsoft.com/office/drawing/2014/main" id="{7D8B02BE-4D47-5299-33F3-718796AE56C6}"/>
              </a:ext>
            </a:extLst>
          </p:cNvPr>
          <p:cNvSpPr>
            <a:spLocks noGrp="1"/>
          </p:cNvSpPr>
          <p:nvPr>
            <p:ph idx="1"/>
          </p:nvPr>
        </p:nvSpPr>
        <p:spPr>
          <a:xfrm>
            <a:off x="457200" y="587540"/>
            <a:ext cx="8229600" cy="6041541"/>
          </a:xfrm>
        </p:spPr>
        <p:txBody>
          <a:bodyPr>
            <a:normAutofit fontScale="62500" lnSpcReduction="20000"/>
          </a:bodyPr>
          <a:lstStyle/>
          <a:p>
            <a:r>
              <a:rPr lang="ar-IQ" b="0" i="0" dirty="0">
                <a:solidFill>
                  <a:srgbClr val="333333"/>
                </a:solidFill>
                <a:effectLst/>
                <a:latin typeface="DroidArabicKufi-Regular"/>
              </a:rPr>
              <a:t>حلول الجماعية لمشكلة تلوث الهواء من الممكن حل مشكلة تلوث الهواء من خلال بعض الحلول الجماعية، مثل ما يأتي: </a:t>
            </a:r>
          </a:p>
          <a:p>
            <a:r>
              <a:rPr lang="ar-IQ" b="0" i="0" dirty="0">
                <a:solidFill>
                  <a:srgbClr val="333333"/>
                </a:solidFill>
                <a:effectLst/>
                <a:latin typeface="DroidArabicKufi-Regular"/>
              </a:rPr>
              <a:t>تهيئة بيئة وأماكن أكثر أماناً لقيادة الدراجات:   </a:t>
            </a:r>
          </a:p>
          <a:p>
            <a:r>
              <a:rPr lang="ar-IQ" b="0" i="0" dirty="0">
                <a:solidFill>
                  <a:srgbClr val="333333"/>
                </a:solidFill>
                <a:effectLst/>
                <a:latin typeface="DroidArabicKufi-Regular"/>
              </a:rPr>
              <a:t>.2- تحويل وسائل النقل العامة </a:t>
            </a:r>
            <a:r>
              <a:rPr lang="ar-IQ" b="0" i="0" dirty="0" err="1">
                <a:solidFill>
                  <a:srgbClr val="333333"/>
                </a:solidFill>
                <a:effectLst/>
                <a:latin typeface="DroidArabicKufi-Regular"/>
              </a:rPr>
              <a:t>والخاصةإلى</a:t>
            </a:r>
            <a:r>
              <a:rPr lang="ar-IQ" b="0" i="0" dirty="0">
                <a:solidFill>
                  <a:srgbClr val="333333"/>
                </a:solidFill>
                <a:effectLst/>
                <a:latin typeface="DroidArabicKufi-Regular"/>
              </a:rPr>
              <a:t> مركبات تعمل بالكهرباء:  . </a:t>
            </a:r>
          </a:p>
          <a:p>
            <a:r>
              <a:rPr lang="ar-IQ" b="0" i="0" dirty="0">
                <a:solidFill>
                  <a:srgbClr val="333333"/>
                </a:solidFill>
                <a:effectLst/>
                <a:latin typeface="DroidArabicKufi-Regular"/>
              </a:rPr>
              <a:t>ا3-</a:t>
            </a:r>
            <a:r>
              <a:rPr lang="en-US" b="0" i="0">
                <a:solidFill>
                  <a:srgbClr val="333333"/>
                </a:solidFill>
                <a:effectLst/>
                <a:latin typeface="DroidArabicKufi-Regular"/>
              </a:rPr>
              <a:t>h</a:t>
            </a:r>
            <a:r>
              <a:rPr lang="ar-IQ" b="0" i="0">
                <a:solidFill>
                  <a:srgbClr val="333333"/>
                </a:solidFill>
                <a:effectLst/>
                <a:latin typeface="DroidArabicKufi-Regular"/>
              </a:rPr>
              <a:t>لتدخلات </a:t>
            </a:r>
            <a:r>
              <a:rPr lang="ar-IQ" b="0" i="0" dirty="0">
                <a:solidFill>
                  <a:srgbClr val="333333"/>
                </a:solidFill>
                <a:effectLst/>
                <a:latin typeface="DroidArabicKufi-Regular"/>
              </a:rPr>
              <a:t>البيئية:  التوجه إلى زراعة النباتات التي تنمو بشكل رأسي والتي قد تخفّض نسب أكاسيد النيتروجين إلى 40%، والجسيمات الصغيرة إلى 60%؛ وذلك لأنّ الغطاء النباتي يوفر سطحاً مناسباً لتراكم الملوثات عليه، كما تُعدّ النباتات مصفاة لتنقية الهواء من بعض الغازات مثل ثاني أكسيد الكربون، لذا ينصح بزراعتها في الأماكن التي تفصل الطرق الرئيسية عن المباني.</a:t>
            </a:r>
          </a:p>
          <a:p>
            <a:r>
              <a:rPr lang="ar-IQ" b="0" i="0" dirty="0">
                <a:solidFill>
                  <a:srgbClr val="333333"/>
                </a:solidFill>
                <a:effectLst/>
                <a:latin typeface="DroidArabicKufi-Regular"/>
              </a:rPr>
              <a:t>4- اللجوء إلى استخدام مصادر الطاقة المتجددة: إنّ التحول إلى استخدام الطاقة المتجددة، مثل: الطاقة الشمسية، وطاقة الرياح، وطاقة الحرارية الجوفية  : </a:t>
            </a:r>
            <a:r>
              <a:rPr lang="en-US" b="0" i="0" dirty="0">
                <a:solidFill>
                  <a:srgbClr val="333333"/>
                </a:solidFill>
                <a:effectLst/>
                <a:latin typeface="DroidArabicKufi-Regular"/>
              </a:rPr>
              <a:t>Geothermal Energy) </a:t>
            </a:r>
            <a:r>
              <a:rPr lang="ar-IQ" b="0" i="0" dirty="0">
                <a:solidFill>
                  <a:srgbClr val="333333"/>
                </a:solidFill>
                <a:effectLst/>
                <a:latin typeface="DroidArabicKufi-Regular"/>
              </a:rPr>
              <a:t>كبديل للوقود الأحفوري من أفضل الحلول المُستخدَمة للتخلص من تلوث الهواء.</a:t>
            </a:r>
          </a:p>
          <a:p>
            <a:r>
              <a:rPr lang="ar-IQ" b="0" i="0" dirty="0">
                <a:solidFill>
                  <a:srgbClr val="333333"/>
                </a:solidFill>
                <a:effectLst/>
                <a:latin typeface="DroidArabicKufi-Regular"/>
              </a:rPr>
              <a:t>[5 ] تبني المجتمع لعادات جديدة: مثل اللجوء إلى استخدام أجهزة أكثر كفاءة تساهم في التقليل من استهلاك الطاقة </a:t>
            </a:r>
          </a:p>
          <a:p>
            <a:r>
              <a:rPr lang="ar-IQ" b="0" i="0" dirty="0">
                <a:solidFill>
                  <a:srgbClr val="333333"/>
                </a:solidFill>
                <a:effectLst/>
                <a:latin typeface="DroidArabicKufi-Regular"/>
              </a:rPr>
              <a:t>.[6] تفعيل مبدأ المباني الخضراء: من خلال اللجوء إلى إنشاء مبانٍ صديقة للبيئة وفعالة بحيث تقلل من استخدام الطاقة، وذلك للحد من الانبعاثات الكربونية.</a:t>
            </a:r>
          </a:p>
          <a:p>
            <a:r>
              <a:rPr lang="ar-IQ" b="0" i="0" dirty="0">
                <a:solidFill>
                  <a:srgbClr val="333333"/>
                </a:solidFill>
                <a:effectLst/>
                <a:latin typeface="DroidArabicKufi-Regular"/>
              </a:rPr>
              <a:t>[7] سنّ القوانين والتشريعات للحد من التلوث: وذلك في الدول الصناعية والمطالبة باستخدام أجهزة غسل الغاز (بالإنجليزية: </a:t>
            </a:r>
            <a:r>
              <a:rPr lang="en-US" b="0" i="0" dirty="0">
                <a:solidFill>
                  <a:srgbClr val="333333"/>
                </a:solidFill>
                <a:effectLst/>
                <a:latin typeface="DroidArabicKufi-Regular"/>
              </a:rPr>
              <a:t>Scrubber) </a:t>
            </a:r>
            <a:r>
              <a:rPr lang="ar-IQ" b="0" i="0" dirty="0">
                <a:solidFill>
                  <a:srgbClr val="333333"/>
                </a:solidFill>
                <a:effectLst/>
                <a:latin typeface="DroidArabicKufi-Regular"/>
              </a:rPr>
              <a:t>في جميع المنشآت الصناعية التابعة لها، والمسؤولة عن انبعاث الملوثات إلى الغلاف الجوي</a:t>
            </a:r>
            <a:br>
              <a:rPr lang="ar-IQ" dirty="0"/>
            </a:br>
            <a:r>
              <a:rPr lang="ar-IQ" dirty="0"/>
              <a:t> </a:t>
            </a:r>
            <a:endParaRPr lang="en-US" dirty="0"/>
          </a:p>
        </p:txBody>
      </p:sp>
    </p:spTree>
    <p:extLst>
      <p:ext uri="{BB962C8B-B14F-4D97-AF65-F5344CB8AC3E}">
        <p14:creationId xmlns:p14="http://schemas.microsoft.com/office/powerpoint/2010/main" val="5792102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02034"/>
          </a:xfrm>
        </p:spPr>
        <p:txBody>
          <a:bodyPr>
            <a:normAutofit fontScale="90000"/>
          </a:bodyPr>
          <a:lstStyle/>
          <a:p>
            <a:endParaRPr lang="ar-IQ" dirty="0"/>
          </a:p>
        </p:txBody>
      </p:sp>
      <p:sp>
        <p:nvSpPr>
          <p:cNvPr id="3" name="Content Placeholder 2"/>
          <p:cNvSpPr>
            <a:spLocks noGrp="1"/>
          </p:cNvSpPr>
          <p:nvPr>
            <p:ph idx="1"/>
          </p:nvPr>
        </p:nvSpPr>
        <p:spPr>
          <a:xfrm>
            <a:off x="457200" y="836712"/>
            <a:ext cx="8229600" cy="5616624"/>
          </a:xfrm>
        </p:spPr>
        <p:txBody>
          <a:bodyPr>
            <a:normAutofit fontScale="92500" lnSpcReduction="20000"/>
          </a:bodyPr>
          <a:lstStyle/>
          <a:p>
            <a:endParaRPr lang="ar-IQ" dirty="0">
              <a:solidFill>
                <a:schemeClr val="tx1"/>
              </a:solidFill>
            </a:endParaRPr>
          </a:p>
          <a:p>
            <a:r>
              <a:rPr lang="ar-IQ" dirty="0">
                <a:solidFill>
                  <a:srgbClr val="FF0000"/>
                </a:solidFill>
              </a:rPr>
              <a:t>طرق تلوث الهواء</a:t>
            </a:r>
          </a:p>
          <a:p>
            <a:r>
              <a:rPr lang="ar-IQ" dirty="0">
                <a:solidFill>
                  <a:srgbClr val="7030A0"/>
                </a:solidFill>
              </a:rPr>
              <a:t>اولا</a:t>
            </a:r>
            <a:r>
              <a:rPr lang="ar-IQ" dirty="0">
                <a:solidFill>
                  <a:schemeClr val="tx1"/>
                </a:solidFill>
              </a:rPr>
              <a:t>:التلوث بمواد صلبة معلقة : كالدخان ، وعوادم السيارات ، والأتربة ، وحبوب اللقاح ،</a:t>
            </a:r>
          </a:p>
          <a:p>
            <a:r>
              <a:rPr lang="ar-IQ" dirty="0">
                <a:solidFill>
                  <a:schemeClr val="tx1"/>
                </a:solidFill>
              </a:rPr>
              <a:t>وغبار القطن ، وأتربة الاسمنت ، وأتربة المبيدات الحشرية .</a:t>
            </a:r>
          </a:p>
          <a:p>
            <a:r>
              <a:rPr lang="ar-IQ" dirty="0">
                <a:solidFill>
                  <a:srgbClr val="7030A0"/>
                </a:solidFill>
              </a:rPr>
              <a:t>ثانياً :</a:t>
            </a:r>
            <a:r>
              <a:rPr lang="ar-IQ" dirty="0">
                <a:solidFill>
                  <a:schemeClr val="tx1"/>
                </a:solidFill>
              </a:rPr>
              <a:t>الثلوث بمواد غازية أو أبخرة سامة وخانقة مثل الكلور ، أول أكسيد الكربون ، أكسيد</a:t>
            </a:r>
          </a:p>
          <a:p>
            <a:r>
              <a:rPr lang="ar-IQ" dirty="0">
                <a:solidFill>
                  <a:schemeClr val="tx1"/>
                </a:solidFill>
              </a:rPr>
              <a:t>النتروجين ، ثاني أكسيد الكبريت ، الأوزون .</a:t>
            </a:r>
          </a:p>
          <a:p>
            <a:r>
              <a:rPr lang="ar-IQ" dirty="0">
                <a:solidFill>
                  <a:srgbClr val="7030A0"/>
                </a:solidFill>
              </a:rPr>
              <a:t>ثالثاً </a:t>
            </a:r>
            <a:r>
              <a:rPr lang="ar-IQ" dirty="0">
                <a:solidFill>
                  <a:schemeClr val="tx1"/>
                </a:solidFill>
              </a:rPr>
              <a:t>:التلوث بالبكتيريا والجراثيم، والعفن الناتج من تحلل النباتات والحيوانات الميتة والنفايات</a:t>
            </a:r>
          </a:p>
          <a:p>
            <a:r>
              <a:rPr lang="ar-IQ" dirty="0">
                <a:solidFill>
                  <a:schemeClr val="tx1"/>
                </a:solidFill>
              </a:rPr>
              <a:t>الادمية .</a:t>
            </a:r>
          </a:p>
          <a:p>
            <a:r>
              <a:rPr lang="ar-IQ" dirty="0">
                <a:solidFill>
                  <a:schemeClr val="tx1"/>
                </a:solidFill>
              </a:rPr>
              <a:t>رابعاً :التلوث بالإشعاعات الذرية الطبيعية والصناعية</a:t>
            </a:r>
            <a:endParaRPr lang="ar-IQ"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4664"/>
            <a:ext cx="8229600" cy="432048"/>
          </a:xfrm>
        </p:spPr>
        <p:txBody>
          <a:bodyPr>
            <a:normAutofit fontScale="90000"/>
          </a:bodyPr>
          <a:lstStyle/>
          <a:p>
            <a:r>
              <a:rPr lang="ar-IQ" dirty="0"/>
              <a:t>مصادر التلوث الهوائي</a:t>
            </a:r>
          </a:p>
        </p:txBody>
      </p:sp>
      <p:sp>
        <p:nvSpPr>
          <p:cNvPr id="3" name="Content Placeholder 2"/>
          <p:cNvSpPr>
            <a:spLocks noGrp="1"/>
          </p:cNvSpPr>
          <p:nvPr>
            <p:ph idx="1"/>
          </p:nvPr>
        </p:nvSpPr>
        <p:spPr>
          <a:xfrm>
            <a:off x="179512" y="980728"/>
            <a:ext cx="8784976" cy="5616624"/>
          </a:xfrm>
        </p:spPr>
        <p:txBody>
          <a:bodyPr>
            <a:normAutofit fontScale="70000" lnSpcReduction="20000"/>
          </a:bodyPr>
          <a:lstStyle/>
          <a:p>
            <a:r>
              <a:rPr lang="ar-IQ" dirty="0"/>
              <a:t>قبل الخوض في موضوع تلوث الهواء يجدر أن نلقي نظرة سريعة على الغلاف الجوي أو ما</a:t>
            </a:r>
            <a:endParaRPr lang="ar-IQ" sz="3400" dirty="0"/>
          </a:p>
          <a:p>
            <a:r>
              <a:rPr lang="ar-IQ" sz="3400" dirty="0"/>
              <a:t>يسمى بالهواء والذي يمتد إلى عدة مئات من الكيلومترات فوق سطح الأرض. ويتكون الغلاف</a:t>
            </a:r>
          </a:p>
          <a:p>
            <a:r>
              <a:rPr lang="ar-IQ" sz="3400" dirty="0"/>
              <a:t>الجوي من ثلاث طبقات :</a:t>
            </a:r>
          </a:p>
          <a:p>
            <a:r>
              <a:rPr lang="en-US" sz="3400" dirty="0">
                <a:solidFill>
                  <a:srgbClr val="FF0000"/>
                </a:solidFill>
              </a:rPr>
              <a:t>Troposphere -1 </a:t>
            </a:r>
            <a:r>
              <a:rPr lang="ar-IQ" sz="3400" dirty="0">
                <a:solidFill>
                  <a:srgbClr val="FF0000"/>
                </a:solidFill>
              </a:rPr>
              <a:t>التربوسفير </a:t>
            </a:r>
            <a:r>
              <a:rPr lang="ar-IQ" sz="3400" dirty="0"/>
              <a:t>هي الطبقة التي تحدث فيها معظم التغيرات الجوية وهي التي فوق سطح الأرض وتتركز أنشطة الإنسان أو الحياة فيها .</a:t>
            </a:r>
          </a:p>
          <a:p>
            <a:endParaRPr lang="ar-IQ" sz="3400" dirty="0"/>
          </a:p>
          <a:p>
            <a:r>
              <a:rPr lang="en-US" sz="3400" dirty="0">
                <a:solidFill>
                  <a:srgbClr val="FF0000"/>
                </a:solidFill>
              </a:rPr>
              <a:t>Stratosphere -2 </a:t>
            </a:r>
            <a:r>
              <a:rPr lang="ar-IQ" sz="3400" dirty="0">
                <a:solidFill>
                  <a:srgbClr val="FF0000"/>
                </a:solidFill>
              </a:rPr>
              <a:t>الاستراتوسفير </a:t>
            </a:r>
            <a:r>
              <a:rPr lang="ar-IQ" sz="3400" dirty="0"/>
              <a:t>هي الطبقة التي تقع فوق التربوسفير وتمتد من ارتفاع</a:t>
            </a:r>
          </a:p>
          <a:p>
            <a:r>
              <a:rPr lang="ar-IQ" sz="3400" dirty="0"/>
              <a:t>20إلى 80 كم. لا توجد تقلبات جوية في هذه الطبقة وبها تقع طبقة الأوزون التي تحمي سطحا الأرض من مخاطر الأشعة فوق البنفسجية .</a:t>
            </a:r>
          </a:p>
          <a:p>
            <a:endParaRPr lang="ar-IQ" sz="3400" dirty="0"/>
          </a:p>
          <a:p>
            <a:r>
              <a:rPr lang="en-US" sz="3400" dirty="0">
                <a:solidFill>
                  <a:srgbClr val="FF0000"/>
                </a:solidFill>
              </a:rPr>
              <a:t>Ionosphere -3 </a:t>
            </a:r>
            <a:r>
              <a:rPr lang="ar-IQ" sz="3400" dirty="0">
                <a:solidFill>
                  <a:srgbClr val="FF0000"/>
                </a:solidFill>
              </a:rPr>
              <a:t>الأيونوسفير </a:t>
            </a:r>
            <a:r>
              <a:rPr lang="ar-IQ" sz="3400" dirty="0"/>
              <a:t>:هي الطبقة التي تقع فوق الاستراتوسفير وتمتد من ارتفاع</a:t>
            </a:r>
          </a:p>
          <a:p>
            <a:r>
              <a:rPr lang="ar-IQ" sz="3400" dirty="0"/>
              <a:t>80إلى 360 آم وتتميز هذه الطبقة بخفة غازاتها ويتركز فيها الهيدروجين والهليوم</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normAutofit fontScale="90000"/>
          </a:bodyPr>
          <a:lstStyle/>
          <a:p>
            <a:r>
              <a:rPr lang="ar-IQ" dirty="0"/>
              <a:t>مصادر التلوث الهوائي</a:t>
            </a:r>
          </a:p>
        </p:txBody>
      </p:sp>
      <p:sp>
        <p:nvSpPr>
          <p:cNvPr id="3" name="Content Placeholder 2"/>
          <p:cNvSpPr>
            <a:spLocks noGrp="1"/>
          </p:cNvSpPr>
          <p:nvPr>
            <p:ph idx="1"/>
          </p:nvPr>
        </p:nvSpPr>
        <p:spPr>
          <a:xfrm>
            <a:off x="179512" y="980728"/>
            <a:ext cx="8964488" cy="5877272"/>
          </a:xfrm>
        </p:spPr>
        <p:txBody>
          <a:bodyPr>
            <a:normAutofit fontScale="47500" lnSpcReduction="20000"/>
          </a:bodyPr>
          <a:lstStyle/>
          <a:p>
            <a:r>
              <a:rPr lang="ar-IQ" sz="5100" dirty="0"/>
              <a:t>تقسم مصادر التلوث الهوائي إلى مصادر طبيعية ومصادرغير طبيعية  "صناعية ."تسمى</a:t>
            </a:r>
            <a:endParaRPr lang="ar-IQ" sz="7600" dirty="0"/>
          </a:p>
          <a:p>
            <a:r>
              <a:rPr lang="ar-IQ" sz="4400" dirty="0"/>
              <a:t>الملوثات التي تنبعث مباشرة من المصدر إلى الجو </a:t>
            </a:r>
            <a:r>
              <a:rPr lang="ar-IQ" sz="4400" dirty="0">
                <a:solidFill>
                  <a:srgbClr val="FF0000"/>
                </a:solidFill>
              </a:rPr>
              <a:t>بالملوثات الأولية</a:t>
            </a:r>
            <a:r>
              <a:rPr lang="en-US" sz="4400" dirty="0">
                <a:solidFill>
                  <a:srgbClr val="FF0000"/>
                </a:solidFill>
              </a:rPr>
              <a:t> primary pollutants </a:t>
            </a:r>
            <a:r>
              <a:rPr lang="ar-IQ" sz="4400" dirty="0"/>
              <a:t>، وتتعرض هذه الملوثات</a:t>
            </a:r>
          </a:p>
          <a:p>
            <a:r>
              <a:rPr lang="ar-IQ" sz="4400" dirty="0"/>
              <a:t>أحيانا لبعض التغييرات في الصفات والخواص الكيميائية نتيجة مرورها ببعض العمليات</a:t>
            </a:r>
          </a:p>
          <a:p>
            <a:r>
              <a:rPr lang="ar-IQ" sz="4400" dirty="0"/>
              <a:t>الكيميائية الطبيعية في الجو لتتحول إلى ملوثات ثانوية.</a:t>
            </a:r>
          </a:p>
          <a:p>
            <a:r>
              <a:rPr lang="ar-IQ" sz="4400" dirty="0"/>
              <a:t> فعلى سبيل المثال يعتبر </a:t>
            </a:r>
            <a:r>
              <a:rPr lang="ar-IQ" sz="4400" dirty="0">
                <a:solidFill>
                  <a:srgbClr val="FF0000"/>
                </a:solidFill>
              </a:rPr>
              <a:t>غاز أول أكسيد</a:t>
            </a:r>
          </a:p>
          <a:p>
            <a:r>
              <a:rPr lang="ar-IQ" sz="4400" dirty="0"/>
              <a:t>الكربون، الذي ينتج عن عملية الاحتراق غير الكامل، من الملوثات الأولية وهو غاز ضار وسام ,</a:t>
            </a:r>
          </a:p>
          <a:p>
            <a:r>
              <a:rPr lang="ar-IQ" sz="4400" dirty="0"/>
              <a:t>ويبقى على حالته هذه في الجو لفترة زمنية محددة قبل أن يتحول إلى </a:t>
            </a:r>
            <a:r>
              <a:rPr lang="ar-IQ" sz="4400" dirty="0">
                <a:solidFill>
                  <a:srgbClr val="FF0000"/>
                </a:solidFill>
              </a:rPr>
              <a:t>غاز ثاني أكسيد الكربون</a:t>
            </a:r>
          </a:p>
          <a:p>
            <a:r>
              <a:rPr lang="ar-IQ" sz="4400" dirty="0"/>
              <a:t>(</a:t>
            </a:r>
            <a:r>
              <a:rPr lang="ar-IQ" sz="4400" dirty="0">
                <a:solidFill>
                  <a:srgbClr val="FF0000"/>
                </a:solidFill>
              </a:rPr>
              <a:t>ملوث ثانوي</a:t>
            </a:r>
            <a:r>
              <a:rPr lang="en-US" sz="4400" dirty="0">
                <a:solidFill>
                  <a:srgbClr val="FF0000"/>
                </a:solidFill>
              </a:rPr>
              <a:t>secondary pollutants </a:t>
            </a:r>
            <a:r>
              <a:rPr lang="ar-IQ" sz="4400" dirty="0"/>
              <a:t>) الأقل ضررا.</a:t>
            </a:r>
          </a:p>
          <a:p>
            <a:endParaRPr lang="ar-IQ" sz="4400" dirty="0"/>
          </a:p>
          <a:p>
            <a:r>
              <a:rPr lang="ar-IQ" sz="4400" dirty="0"/>
              <a:t> وفي بعض الأحيان يكون </a:t>
            </a:r>
            <a:r>
              <a:rPr lang="ar-IQ" sz="4400" dirty="0">
                <a:solidFill>
                  <a:srgbClr val="FF0000"/>
                </a:solidFill>
              </a:rPr>
              <a:t>الملوث الثانوي </a:t>
            </a:r>
            <a:r>
              <a:rPr lang="ar-IQ" sz="4400" dirty="0"/>
              <a:t>أكثر ضررا من الأولي،</a:t>
            </a:r>
          </a:p>
          <a:p>
            <a:r>
              <a:rPr lang="ar-IQ" sz="4400" dirty="0"/>
              <a:t>مثلا الأمطار الحمضية وهي تعتبر ملوثات ثانوية يكون لها ضررا أكبر على البيئة من الملوثات</a:t>
            </a:r>
          </a:p>
          <a:p>
            <a:r>
              <a:rPr lang="ar-IQ" sz="4400" dirty="0"/>
              <a:t>الأولية كثاني أكسيد الكبريت، وكذلك فإن تفاعل بعض الملوثات الأولية مثل أكاسيد النيتروجين</a:t>
            </a:r>
          </a:p>
          <a:p>
            <a:r>
              <a:rPr lang="ar-IQ" sz="4400" dirty="0"/>
              <a:t>والهايدروكربون مع أشعة الشمس وبوجود بخار الماء ينتج عنة ملوثات ثانوية أكثر سلبية على</a:t>
            </a:r>
          </a:p>
          <a:p>
            <a:r>
              <a:rPr lang="ar-IQ" sz="4400" dirty="0"/>
              <a:t>البيئة مثل غاز الأوزون.</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018"/>
          </a:xfrm>
        </p:spPr>
        <p:txBody>
          <a:bodyPr>
            <a:normAutofit fontScale="90000"/>
          </a:bodyPr>
          <a:lstStyle/>
          <a:p>
            <a:endParaRPr lang="ar-IQ" dirty="0"/>
          </a:p>
        </p:txBody>
      </p:sp>
      <p:sp>
        <p:nvSpPr>
          <p:cNvPr id="3" name="Content Placeholder 2"/>
          <p:cNvSpPr>
            <a:spLocks noGrp="1"/>
          </p:cNvSpPr>
          <p:nvPr>
            <p:ph idx="1"/>
          </p:nvPr>
        </p:nvSpPr>
        <p:spPr>
          <a:xfrm>
            <a:off x="0" y="404664"/>
            <a:ext cx="9144000" cy="6453336"/>
          </a:xfrm>
        </p:spPr>
        <p:txBody>
          <a:bodyPr>
            <a:normAutofit fontScale="62500" lnSpcReduction="20000"/>
          </a:bodyPr>
          <a:lstStyle/>
          <a:p>
            <a:r>
              <a:rPr lang="ar-IQ" dirty="0">
                <a:solidFill>
                  <a:srgbClr val="FF0000"/>
                </a:solidFill>
              </a:rPr>
              <a:t>المصادر الطبيعية: </a:t>
            </a:r>
            <a:r>
              <a:rPr lang="ar-IQ" dirty="0"/>
              <a:t>هي المصادر التي لا دخل للإنسان بها أي أنه لم يتسبب في حدوثها ويصعب التحكم بها وهي</a:t>
            </a:r>
          </a:p>
          <a:p>
            <a:r>
              <a:rPr lang="ar-IQ" dirty="0"/>
              <a:t>تلك الغازات المتصاعدة من التربة والبراكين وحرائق الغابات وآذلك الغبار الناتج من العواصف والرياح. وهذه المصادر عادة تكون محدودة في مناطق معينة ومواسم معينة وأضرارها ليست جسيمة إذا ما قورنت بالأخرى .</a:t>
            </a:r>
          </a:p>
          <a:p>
            <a:r>
              <a:rPr lang="ar-IQ" dirty="0"/>
              <a:t>ومن الأمثلة لهذه الملوثات الطبيعية :</a:t>
            </a:r>
            <a:r>
              <a:rPr lang="en-US" dirty="0"/>
              <a:t> </a:t>
            </a:r>
          </a:p>
          <a:p>
            <a:pPr lvl="0"/>
            <a:r>
              <a:rPr lang="en-US" dirty="0"/>
              <a:t>1-</a:t>
            </a:r>
            <a:r>
              <a:rPr lang="ar-IQ" dirty="0"/>
              <a:t>-</a:t>
            </a:r>
            <a:r>
              <a:rPr lang="ar-SA" dirty="0"/>
              <a:t>غازات ثاني أكسيد الكبريت، فلوريد الإيدروجين، وكلوريد الهيدروجين المتصاعدة من البراكين المضطربة</a:t>
            </a:r>
            <a:r>
              <a:rPr lang="en-US" dirty="0"/>
              <a:t>. </a:t>
            </a:r>
          </a:p>
          <a:p>
            <a:pPr lvl="0"/>
            <a:r>
              <a:rPr lang="en-US" dirty="0"/>
              <a:t>2-</a:t>
            </a:r>
            <a:r>
              <a:rPr lang="ar-IQ" dirty="0"/>
              <a:t>-</a:t>
            </a:r>
            <a:r>
              <a:rPr lang="ar-SA" dirty="0"/>
              <a:t>أكاسيد النيتروجين الناتجة عن التفريغ الكهربي للسحب الرعدية</a:t>
            </a:r>
            <a:r>
              <a:rPr lang="en-US" dirty="0"/>
              <a:t>. </a:t>
            </a:r>
          </a:p>
          <a:p>
            <a:pPr lvl="0"/>
            <a:r>
              <a:rPr lang="en-US" dirty="0"/>
              <a:t>-3-</a:t>
            </a:r>
            <a:r>
              <a:rPr lang="ar-SA" dirty="0"/>
              <a:t>كبريتيد الهيدروجين الناتج من انتزاع الغاز الطبيعي من جوف الأرض والمناجم أو بسبب البراكين ومن تحلل المواد العضوية المحتوية على الكبريت</a:t>
            </a:r>
            <a:r>
              <a:rPr lang="en-US" dirty="0"/>
              <a:t>.</a:t>
            </a:r>
          </a:p>
          <a:p>
            <a:pPr lvl="0"/>
            <a:r>
              <a:rPr lang="en-US" dirty="0"/>
              <a:t>4--</a:t>
            </a:r>
            <a:r>
              <a:rPr lang="ar-SA" dirty="0"/>
              <a:t>غاز الأوزون المتخلق ضوئياً في الهواء الجوي أو بسبب التفريغ الكهربي في السحب</a:t>
            </a:r>
            <a:r>
              <a:rPr lang="en-US" dirty="0"/>
              <a:t>.</a:t>
            </a:r>
          </a:p>
          <a:p>
            <a:pPr lvl="0"/>
            <a:r>
              <a:rPr lang="en-US" dirty="0"/>
              <a:t>5--</a:t>
            </a:r>
            <a:r>
              <a:rPr lang="ar-SA" dirty="0"/>
              <a:t>تساقط الأتربة المتخلفة عن الشهب والنيازك إلى طبقات الجو السطحية</a:t>
            </a:r>
            <a:r>
              <a:rPr lang="en-US" dirty="0"/>
              <a:t>. </a:t>
            </a:r>
          </a:p>
          <a:p>
            <a:pPr lvl="0"/>
            <a:r>
              <a:rPr lang="en-US" dirty="0"/>
              <a:t>-6</a:t>
            </a:r>
            <a:r>
              <a:rPr lang="ar-SA" dirty="0"/>
              <a:t>الأملاح التي تنتشر في الهواء بفعل الرياح والعواصف وتلك التي تحملها المخفضات والجبهات الجوية وتيارات الحمل الحرارية</a:t>
            </a:r>
            <a:r>
              <a:rPr lang="en-US" dirty="0"/>
              <a:t>. </a:t>
            </a:r>
          </a:p>
          <a:p>
            <a:pPr lvl="0"/>
            <a:r>
              <a:rPr lang="en-US" dirty="0"/>
              <a:t>-7-</a:t>
            </a:r>
            <a:r>
              <a:rPr lang="ar-SA" dirty="0"/>
              <a:t>حبيبات لقاح النباتات</a:t>
            </a:r>
            <a:r>
              <a:rPr lang="en-US" dirty="0"/>
              <a:t>. </a:t>
            </a:r>
          </a:p>
          <a:p>
            <a:pPr lvl="0"/>
            <a:r>
              <a:rPr lang="en-US" dirty="0"/>
              <a:t>--8-</a:t>
            </a:r>
            <a:r>
              <a:rPr lang="ar-SA" dirty="0"/>
              <a:t>الفطريات والبكتريا والميكروبات المختلفة التي تنتشر في الهواء سواء أكان مصدرها التربة أو نتيجة لتعفن الحيوانات والطيور الميتة والفضلات الآدمية</a:t>
            </a:r>
            <a:r>
              <a:rPr lang="en-US" dirty="0"/>
              <a:t>. </a:t>
            </a:r>
          </a:p>
          <a:p>
            <a:pPr lvl="0"/>
            <a:r>
              <a:rPr lang="en-US" dirty="0"/>
              <a:t>-9-</a:t>
            </a:r>
            <a:r>
              <a:rPr lang="ar-SA" dirty="0"/>
              <a:t>المواد ذات النشاط الإشعاعي كتلك الموجودة في التربة وبعض صخور القشرة الأرضية وكذلك الناتجة عن تأين بعض الغازات بفعل الأشعة الكونية</a:t>
            </a:r>
            <a:r>
              <a:rPr lang="en-US" dirty="0"/>
              <a:t>. </a:t>
            </a:r>
          </a:p>
          <a:p>
            <a:r>
              <a:rPr lang="en-US" dirty="0"/>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0026"/>
          </a:xfrm>
        </p:spPr>
        <p:txBody>
          <a:bodyPr>
            <a:normAutofit fontScale="90000"/>
          </a:bodyPr>
          <a:lstStyle/>
          <a:p>
            <a:endParaRPr lang="ar-IQ" dirty="0"/>
          </a:p>
        </p:txBody>
      </p:sp>
      <p:sp>
        <p:nvSpPr>
          <p:cNvPr id="3" name="Content Placeholder 2"/>
          <p:cNvSpPr>
            <a:spLocks noGrp="1"/>
          </p:cNvSpPr>
          <p:nvPr>
            <p:ph idx="1"/>
          </p:nvPr>
        </p:nvSpPr>
        <p:spPr>
          <a:xfrm>
            <a:off x="179512" y="476672"/>
            <a:ext cx="8712968" cy="6120680"/>
          </a:xfrm>
        </p:spPr>
        <p:txBody>
          <a:bodyPr>
            <a:normAutofit fontScale="85000" lnSpcReduction="20000"/>
          </a:bodyPr>
          <a:lstStyle/>
          <a:p>
            <a:r>
              <a:rPr lang="en-US" dirty="0"/>
              <a:t> </a:t>
            </a:r>
          </a:p>
          <a:p>
            <a:r>
              <a:rPr lang="ar-SA" b="1" dirty="0">
                <a:solidFill>
                  <a:srgbClr val="FF0000"/>
                </a:solidFill>
              </a:rPr>
              <a:t>المصادر الغير طبيعية</a:t>
            </a:r>
            <a:endParaRPr lang="en-US" dirty="0">
              <a:solidFill>
                <a:srgbClr val="FF0000"/>
              </a:solidFill>
            </a:endParaRPr>
          </a:p>
          <a:p>
            <a:r>
              <a:rPr lang="ar-SA" dirty="0"/>
              <a:t>وهي التي يحدثها أو يتسبب في حدوثها الإنسان وهي أخطر من السابقة وتثير القلق والاهتمام حيث أن مكوناتها أصبحت متعددة ومتنوعة وأحدثت خللاً في تركيبة الهواء الطبيعي وكذلك في التوازن البيئي وأهم تلك المصادر</a:t>
            </a:r>
            <a:r>
              <a:rPr lang="en-US" dirty="0"/>
              <a:t>:</a:t>
            </a:r>
          </a:p>
          <a:p>
            <a:r>
              <a:rPr lang="en-US" dirty="0"/>
              <a:t> </a:t>
            </a:r>
          </a:p>
          <a:p>
            <a:pPr lvl="0"/>
            <a:r>
              <a:rPr lang="ar-SA" dirty="0"/>
              <a:t>استخدام الوقود لإنتاج الطاقة</a:t>
            </a:r>
            <a:endParaRPr lang="en-US" dirty="0"/>
          </a:p>
          <a:p>
            <a:pPr lvl="0"/>
            <a:r>
              <a:rPr lang="ar-SA" dirty="0"/>
              <a:t>وسائل النقل البرى والبحري والجوى</a:t>
            </a:r>
            <a:endParaRPr lang="en-US" dirty="0"/>
          </a:p>
          <a:p>
            <a:pPr lvl="0"/>
            <a:r>
              <a:rPr lang="ar-SA" dirty="0"/>
              <a:t>النشاط الإشعاعي</a:t>
            </a:r>
            <a:endParaRPr lang="en-US" dirty="0"/>
          </a:p>
          <a:p>
            <a:pPr lvl="0"/>
            <a:r>
              <a:rPr lang="ar-SA" dirty="0"/>
              <a:t>النشاط السكاني ويتعلق بمخلفات المنازل من المواد الصلبة والسائلة وكذلك بسبب كثرة استخدام المبيدات الحشرية والمذيبات الصناعية. </a:t>
            </a:r>
            <a:endParaRPr lang="en-US" dirty="0"/>
          </a:p>
          <a:p>
            <a:pPr lvl="0"/>
            <a:r>
              <a:rPr lang="ar-SA" dirty="0"/>
              <a:t>النشاط الزراعي وكثرة استخدام المواد الكيماوية المختلفة في أغراض التسميد والزراعة</a:t>
            </a:r>
            <a:endParaRPr lang="en-US" dirty="0"/>
          </a:p>
          <a:p>
            <a:r>
              <a:rPr lang="ar-SA" b="1" dirty="0"/>
              <a:t> </a:t>
            </a:r>
            <a:endParaRPr lang="en-US" b="1" dirty="0"/>
          </a:p>
          <a:p>
            <a:endParaRPr lang="ar-IQ"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2656"/>
            <a:ext cx="8229600" cy="360040"/>
          </a:xfrm>
        </p:spPr>
        <p:txBody>
          <a:bodyPr>
            <a:normAutofit fontScale="90000"/>
          </a:bodyPr>
          <a:lstStyle/>
          <a:p>
            <a:r>
              <a:rPr lang="ar-IQ" dirty="0"/>
              <a:t>امثلة على ملوثات الهواء </a:t>
            </a:r>
          </a:p>
        </p:txBody>
      </p:sp>
      <p:sp>
        <p:nvSpPr>
          <p:cNvPr id="3" name="Content Placeholder 2"/>
          <p:cNvSpPr>
            <a:spLocks noGrp="1"/>
          </p:cNvSpPr>
          <p:nvPr>
            <p:ph idx="1"/>
          </p:nvPr>
        </p:nvSpPr>
        <p:spPr>
          <a:xfrm>
            <a:off x="0" y="548680"/>
            <a:ext cx="9144000" cy="6048672"/>
          </a:xfrm>
        </p:spPr>
        <p:txBody>
          <a:bodyPr>
            <a:normAutofit fontScale="25000" lnSpcReduction="20000"/>
          </a:bodyPr>
          <a:lstStyle/>
          <a:p>
            <a:r>
              <a:rPr lang="ar-IQ" sz="11200" b="1" dirty="0"/>
              <a:t>غاز اول اوكيد الكاربون </a:t>
            </a:r>
            <a:r>
              <a:rPr lang="en-US" sz="11200" b="1" dirty="0"/>
              <a:t>co</a:t>
            </a:r>
            <a:endParaRPr lang="en-US" sz="26400" b="1" dirty="0"/>
          </a:p>
          <a:p>
            <a:r>
              <a:rPr lang="ar-SA" sz="8000" b="1" dirty="0">
                <a:solidFill>
                  <a:srgbClr val="FF0000"/>
                </a:solidFill>
              </a:rPr>
              <a:t>سام عديم اللون والرائحة ينتج عن عمليات الاحتراق الغير كامل للوقود والمواد العضوية ويمثل أكبر نسبه من </a:t>
            </a:r>
            <a:r>
              <a:rPr lang="ar-SA" sz="8000" b="1" dirty="0"/>
              <a:t>ملوثات الهواء. يختلف تركيز أول أكسيد الكربون في المناطق العمرانية باختلاف الظروف السائدة في كل من هذه المناطق وتعتمد أساساً على مدى كثافة حركة المرور ومن ثم فهي أكثر تركيزاً في النهار عنها في الليل ويؤثر أول أكسيد الكربون على الصحة العامة خاصة على </a:t>
            </a:r>
            <a:r>
              <a:rPr lang="ar-SA" sz="8000" b="1" dirty="0">
                <a:solidFill>
                  <a:srgbClr val="FF0000"/>
                </a:solidFill>
              </a:rPr>
              <a:t>هيموجلوبين الدم </a:t>
            </a:r>
            <a:r>
              <a:rPr lang="ar-SA" sz="8000" b="1" dirty="0"/>
              <a:t>حيث أن له قابلية شديدة للاتحاد معه ومن ثم فإنه يؤثر تأثيراً خطيراً على عمليات التنفس في الكائنات الحية بما فيها الإنسان ويتسبب في كثير من حالات التسمم ذلك </a:t>
            </a:r>
            <a:endParaRPr lang="ar-IQ" sz="8000" b="1" dirty="0"/>
          </a:p>
          <a:p>
            <a:r>
              <a:rPr lang="ar-IQ" sz="8000" b="1" dirty="0"/>
              <a:t>وسببه </a:t>
            </a:r>
            <a:endParaRPr lang="en-US" sz="8000" b="1" dirty="0"/>
          </a:p>
          <a:p>
            <a:r>
              <a:rPr lang="ar-SA" sz="8000" b="1" dirty="0">
                <a:solidFill>
                  <a:srgbClr val="7030A0"/>
                </a:solidFill>
              </a:rPr>
              <a:t>الاحتراق الغير كامل وهو الاحتراق في ظروف تكون فيها حرارة الاحتراق غير كافية أو الأوكسجين اللازم للاحتراق غير كافي</a:t>
            </a:r>
            <a:endParaRPr lang="en-US" sz="8000" b="1" dirty="0">
              <a:solidFill>
                <a:srgbClr val="7030A0"/>
              </a:solidFill>
            </a:endParaRPr>
          </a:p>
          <a:p>
            <a:endParaRPr lang="ar-IQ" sz="2400" b="1" dirty="0"/>
          </a:p>
          <a:p>
            <a:r>
              <a:rPr lang="ar-SA" sz="8000" b="1" dirty="0"/>
              <a:t>يتحد أول أكسيد الكربون مع الهيموجلوبين مكوناً </a:t>
            </a:r>
            <a:r>
              <a:rPr lang="ar-SA" sz="8000" b="1" dirty="0">
                <a:solidFill>
                  <a:srgbClr val="7030A0"/>
                </a:solidFill>
              </a:rPr>
              <a:t>كربوكسي هيموجلوبين </a:t>
            </a:r>
            <a:r>
              <a:rPr lang="ar-SA" sz="8000" b="1" dirty="0"/>
              <a:t>وبذلك يمنع الأكسجين من الاتحاد مع الهيموجلوبين وفي هذه الحالة يحرم الجسم من الحصول على الأوكسجين. وتعتمد سمية أول أكسيد الكربون علي تركيزه في الهواء المستنشق فتركيز 0,01%  من أول أكسيد الكربون يعادل 20%  من كربوكسي هيموجلوبين ويؤدي إلى</a:t>
            </a:r>
            <a:r>
              <a:rPr lang="en-US" sz="8000" b="1" dirty="0"/>
              <a:t> : </a:t>
            </a:r>
          </a:p>
          <a:p>
            <a:r>
              <a:rPr lang="en-US" sz="8000" b="1" dirty="0"/>
              <a:t> </a:t>
            </a:r>
          </a:p>
          <a:p>
            <a:pPr lvl="0"/>
            <a:r>
              <a:rPr lang="ar-SA" sz="8000" b="1" dirty="0"/>
              <a:t>شعور بالتعب </a:t>
            </a:r>
            <a:r>
              <a:rPr lang="en-US" sz="8000" b="1" dirty="0"/>
              <a:t>,</a:t>
            </a:r>
            <a:r>
              <a:rPr lang="ar-IQ" sz="8000" b="1" dirty="0"/>
              <a:t>صعوبة التنفس,طنين الاذن</a:t>
            </a:r>
            <a:endParaRPr lang="en-US" sz="8000" b="1" dirty="0"/>
          </a:p>
          <a:p>
            <a:pPr lvl="0"/>
            <a:r>
              <a:rPr lang="ar-SA" sz="8000" b="1" dirty="0"/>
              <a:t>في حين تركيز 0.1% من أول أكسيد الكربون يعادل 50% من كربوكسي هيموجلوبين ويؤدي إلى</a:t>
            </a:r>
            <a:r>
              <a:rPr lang="en-US" sz="8000" b="1" dirty="0"/>
              <a:t> : </a:t>
            </a:r>
          </a:p>
          <a:p>
            <a:r>
              <a:rPr lang="en-US" sz="8000" b="1" dirty="0"/>
              <a:t> </a:t>
            </a:r>
          </a:p>
          <a:p>
            <a:pPr lvl="0"/>
            <a:r>
              <a:rPr lang="ar-SA" sz="8000" b="1" dirty="0"/>
              <a:t>ضعف في القوة، ارتخاء في عضلات الجسم وبذلك لا يستطيع المصاب المشي خارج المكان</a:t>
            </a:r>
            <a:r>
              <a:rPr lang="en-US" sz="8000" b="1" dirty="0"/>
              <a:t>. </a:t>
            </a:r>
            <a:r>
              <a:rPr lang="ar-SA" sz="8000" b="1" dirty="0"/>
              <a:t>ضعف في السمع</a:t>
            </a:r>
            <a:r>
              <a:rPr lang="en-US" sz="8000" b="1" dirty="0"/>
              <a:t>.,</a:t>
            </a:r>
            <a:r>
              <a:rPr lang="ar-SA" sz="8000" b="1" dirty="0"/>
              <a:t>نقص في الروية</a:t>
            </a:r>
            <a:r>
              <a:rPr lang="en-US" sz="8000" b="1" dirty="0"/>
              <a:t>.</a:t>
            </a:r>
            <a:r>
              <a:rPr lang="ar-SA" sz="8000" b="1" dirty="0"/>
              <a:t>غثيان وقيء</a:t>
            </a:r>
            <a:r>
              <a:rPr lang="en-US" sz="8000" b="1" dirty="0"/>
              <a:t>. </a:t>
            </a:r>
            <a:r>
              <a:rPr lang="ar-SA" sz="8000" b="1" dirty="0"/>
              <a:t>انخفاض ضغط الدم</a:t>
            </a:r>
            <a:r>
              <a:rPr lang="en-US" sz="8000" b="1" dirty="0"/>
              <a:t>.</a:t>
            </a:r>
            <a:r>
              <a:rPr lang="ar-SA" sz="8000" b="1" dirty="0"/>
              <a:t>نخفاض في الحرارة</a:t>
            </a:r>
            <a:r>
              <a:rPr lang="en-US" sz="8000" b="1" dirty="0"/>
              <a:t>.</a:t>
            </a:r>
            <a:r>
              <a:rPr lang="ar-SA" sz="8000" b="1" dirty="0"/>
              <a:t>ازدياد النبض مع ضعف في إحساسه</a:t>
            </a:r>
            <a:r>
              <a:rPr lang="en-US" sz="8000" b="1" dirty="0"/>
              <a:t>.</a:t>
            </a:r>
            <a:r>
              <a:rPr lang="ar-SA" sz="8000" b="1" dirty="0"/>
              <a:t>أخيراً الإغماء والوفاة خلال ساعتين</a:t>
            </a:r>
            <a:r>
              <a:rPr lang="en-US" sz="8000" b="1" dirty="0"/>
              <a:t>.</a:t>
            </a:r>
          </a:p>
          <a:p>
            <a:r>
              <a:rPr lang="en-US" sz="7200" dirty="0"/>
              <a:t> </a:t>
            </a:r>
            <a:endParaRPr lang="ar-IQ"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19"/>
            <a:ext cx="8229600" cy="45719"/>
          </a:xfrm>
        </p:spPr>
        <p:txBody>
          <a:bodyPr>
            <a:normAutofit fontScale="90000"/>
          </a:bodyPr>
          <a:lstStyle/>
          <a:p>
            <a:endParaRPr lang="ar-IQ" dirty="0"/>
          </a:p>
        </p:txBody>
      </p:sp>
      <p:sp>
        <p:nvSpPr>
          <p:cNvPr id="3" name="Content Placeholder 2"/>
          <p:cNvSpPr>
            <a:spLocks noGrp="1"/>
          </p:cNvSpPr>
          <p:nvPr>
            <p:ph idx="1"/>
          </p:nvPr>
        </p:nvSpPr>
        <p:spPr>
          <a:xfrm>
            <a:off x="251520" y="260648"/>
            <a:ext cx="8640960" cy="6264696"/>
          </a:xfrm>
        </p:spPr>
        <p:txBody>
          <a:bodyPr>
            <a:normAutofit fontScale="92500" lnSpcReduction="20000"/>
          </a:bodyPr>
          <a:lstStyle/>
          <a:p>
            <a:r>
              <a:rPr lang="en-US" dirty="0"/>
              <a:t> </a:t>
            </a:r>
          </a:p>
          <a:p>
            <a:r>
              <a:rPr lang="ar-SA" b="1" dirty="0"/>
              <a:t>غاز كبريتيد الهيدروجين</a:t>
            </a:r>
            <a:endParaRPr lang="en-US" dirty="0"/>
          </a:p>
          <a:p>
            <a:r>
              <a:rPr lang="ar-SA" dirty="0"/>
              <a:t>هو غاز ذو رائحة تشبه البيض الفاسد ويتكون من تحلل المواد العضوية مثل مياه الصرف الصحي. وهو غاز سام وقاتل ولا يختلف عن أول أكسيد الكربون حيث يتحد مع هيموجلوبين الدم محدثاً نقصاً في الأكسجين الذي يصل إلى الأنسجة والأعضاء الأخرى من الجسم</a:t>
            </a:r>
            <a:r>
              <a:rPr lang="en-US" dirty="0"/>
              <a:t>.</a:t>
            </a:r>
          </a:p>
          <a:p>
            <a:r>
              <a:rPr lang="en-US" dirty="0"/>
              <a:t> </a:t>
            </a:r>
          </a:p>
          <a:p>
            <a:r>
              <a:rPr lang="ar-SA" dirty="0"/>
              <a:t>وله التأثيرات التالية</a:t>
            </a:r>
            <a:r>
              <a:rPr lang="en-US" dirty="0"/>
              <a:t> : </a:t>
            </a:r>
          </a:p>
          <a:p>
            <a:pPr lvl="0"/>
            <a:r>
              <a:rPr lang="ar-SA" dirty="0"/>
              <a:t>يؤثر هذا الغاز على الجهاز العصبي المركزي</a:t>
            </a:r>
            <a:r>
              <a:rPr lang="en-US" dirty="0"/>
              <a:t>. </a:t>
            </a:r>
          </a:p>
          <a:p>
            <a:pPr lvl="0"/>
            <a:r>
              <a:rPr lang="ar-SA" dirty="0"/>
              <a:t>يؤدي إلى حدوث اضطراب وصعوبة في التنفس</a:t>
            </a:r>
            <a:r>
              <a:rPr lang="en-US" dirty="0"/>
              <a:t>.</a:t>
            </a:r>
          </a:p>
          <a:p>
            <a:pPr lvl="0"/>
            <a:r>
              <a:rPr lang="ar-SA" dirty="0"/>
              <a:t>يسبب خمول في القدرة على التفكير</a:t>
            </a:r>
            <a:r>
              <a:rPr lang="en-US" dirty="0"/>
              <a:t>. </a:t>
            </a:r>
          </a:p>
          <a:p>
            <a:pPr lvl="0"/>
            <a:r>
              <a:rPr lang="ar-SA" dirty="0"/>
              <a:t>يهيج ويخشن الأغشية المخاطية للجهاز التنفسي وملتحمة العين</a:t>
            </a:r>
            <a:r>
              <a:rPr lang="en-US" dirty="0"/>
              <a:t>. </a:t>
            </a:r>
          </a:p>
          <a:p>
            <a:r>
              <a:rPr lang="en-US" dirty="0"/>
              <a:t> </a:t>
            </a:r>
          </a:p>
          <a:p>
            <a:endParaRPr lang="ar-IQ"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19"/>
            <a:ext cx="8229600" cy="45719"/>
          </a:xfrm>
        </p:spPr>
        <p:txBody>
          <a:bodyPr>
            <a:normAutofit fontScale="90000"/>
          </a:bodyPr>
          <a:lstStyle/>
          <a:p>
            <a:endParaRPr lang="ar-IQ" dirty="0"/>
          </a:p>
        </p:txBody>
      </p:sp>
      <p:sp>
        <p:nvSpPr>
          <p:cNvPr id="3" name="Content Placeholder 2"/>
          <p:cNvSpPr>
            <a:spLocks noGrp="1"/>
          </p:cNvSpPr>
          <p:nvPr>
            <p:ph idx="1"/>
          </p:nvPr>
        </p:nvSpPr>
        <p:spPr>
          <a:xfrm>
            <a:off x="251520" y="404664"/>
            <a:ext cx="8640960" cy="6120680"/>
          </a:xfrm>
        </p:spPr>
        <p:txBody>
          <a:bodyPr>
            <a:normAutofit fontScale="55000" lnSpcReduction="20000"/>
          </a:bodyPr>
          <a:lstStyle/>
          <a:p>
            <a:r>
              <a:rPr lang="en-US" dirty="0"/>
              <a:t> </a:t>
            </a:r>
          </a:p>
          <a:p>
            <a:r>
              <a:rPr lang="ar-SA" b="1" dirty="0"/>
              <a:t>الرصاص</a:t>
            </a:r>
            <a:endParaRPr lang="en-US" sz="3800" dirty="0"/>
          </a:p>
          <a:p>
            <a:r>
              <a:rPr lang="ar-SA" sz="3800" dirty="0"/>
              <a:t>يضاف الرصاص للبنزين وقود السيارات لزيادة معدل الأوكتان ويتم ذلك بإضافة</a:t>
            </a:r>
            <a:r>
              <a:rPr lang="en-US" sz="3800" dirty="0"/>
              <a:t> tetra-ethyl lead </a:t>
            </a:r>
            <a:r>
              <a:rPr lang="ar-SA" sz="3800" dirty="0"/>
              <a:t>وهذا هو البنزين المحتوي على الرصاص. يخرج الرصاص من عوادم السيارات إلى الهواء محدثاً تلوثاً به وخاصة في المدن المزدحمة والتي تستخدم وقود أو البنزين المحتوي على الرصاص</a:t>
            </a:r>
            <a:r>
              <a:rPr lang="en-US" sz="3800" dirty="0"/>
              <a:t>. </a:t>
            </a:r>
          </a:p>
          <a:p>
            <a:r>
              <a:rPr lang="en-US" sz="3800" dirty="0"/>
              <a:t> </a:t>
            </a:r>
          </a:p>
          <a:p>
            <a:r>
              <a:rPr lang="ar-SA" sz="3800" dirty="0"/>
              <a:t>أضرار الرصاص </a:t>
            </a:r>
            <a:endParaRPr lang="en-US" sz="3800" dirty="0"/>
          </a:p>
          <a:p>
            <a:r>
              <a:rPr lang="en-US" sz="3800" dirty="0"/>
              <a:t> </a:t>
            </a:r>
          </a:p>
          <a:p>
            <a:pPr lvl="0"/>
            <a:r>
              <a:rPr lang="ar-SA" sz="3800" dirty="0"/>
              <a:t>يسبب الصداع والضعف العام وقد يؤدي للغيبوبة وإلى حدوث تشنجات قد تؤدي للوفاة</a:t>
            </a:r>
            <a:r>
              <a:rPr lang="en-US" sz="3800" dirty="0"/>
              <a:t>.</a:t>
            </a:r>
          </a:p>
          <a:p>
            <a:pPr lvl="0"/>
            <a:r>
              <a:rPr lang="ar-SA" sz="3800" dirty="0"/>
              <a:t>يؤدي إلى إفراز حمض البوليك وتراكمه في المفاصل والكلى</a:t>
            </a:r>
            <a:r>
              <a:rPr lang="en-US" sz="3800" dirty="0"/>
              <a:t>.</a:t>
            </a:r>
          </a:p>
          <a:p>
            <a:pPr lvl="0"/>
            <a:r>
              <a:rPr lang="ar-SA" sz="3800" dirty="0"/>
              <a:t>يقلل من تكوين الهيموجلوبين في الجسم</a:t>
            </a:r>
            <a:r>
              <a:rPr lang="en-US" sz="3800" dirty="0"/>
              <a:t>.</a:t>
            </a:r>
          </a:p>
          <a:p>
            <a:pPr lvl="0"/>
            <a:r>
              <a:rPr lang="ar-SA" sz="3800" dirty="0"/>
              <a:t>يحل محل الكالسيوم في أنسجة العظام</a:t>
            </a:r>
            <a:r>
              <a:rPr lang="en-US" sz="3800" dirty="0"/>
              <a:t>. </a:t>
            </a:r>
          </a:p>
          <a:p>
            <a:pPr lvl="0"/>
            <a:r>
              <a:rPr lang="ar-SA" sz="3800" dirty="0"/>
              <a:t>يؤدي إلى القلق النفسي والليلي</a:t>
            </a:r>
            <a:r>
              <a:rPr lang="en-US" sz="3800" dirty="0"/>
              <a:t>.</a:t>
            </a:r>
          </a:p>
          <a:p>
            <a:pPr lvl="0"/>
            <a:r>
              <a:rPr lang="ar-SA" sz="3800" dirty="0"/>
              <a:t>يسبب التخلف العقلي لدى الأطفال</a:t>
            </a:r>
            <a:r>
              <a:rPr lang="en-US" sz="3800" dirty="0"/>
              <a:t>.</a:t>
            </a:r>
          </a:p>
          <a:p>
            <a:pPr lvl="0"/>
            <a:r>
              <a:rPr lang="ar-SA" sz="3800" dirty="0"/>
              <a:t>تراكمه في الأجنة يؤدي إلى تشوه الجنيين وإلى إجهاض الحوامل</a:t>
            </a:r>
            <a:r>
              <a:rPr lang="en-US" sz="3800" dirty="0"/>
              <a:t>.</a:t>
            </a:r>
          </a:p>
          <a:p>
            <a:r>
              <a:rPr lang="en-US" sz="3800" dirty="0"/>
              <a:t> </a:t>
            </a:r>
          </a:p>
          <a:p>
            <a:r>
              <a:rPr lang="ar-SA" dirty="0"/>
              <a:t>لكن كثيراً من الدول تنبهت لذلك وبدأت تستخدم بنزين خالي من الرصاص للتقليل من مخاطر تلوث الهواء بالرصاص</a:t>
            </a:r>
            <a:endParaRPr lang="ar-IQ"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155</TotalTime>
  <Words>1825</Words>
  <Application>Microsoft Office PowerPoint</Application>
  <PresentationFormat>On-screen Show (4:3)</PresentationFormat>
  <Paragraphs>125</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DroidArabicKufi-Regular</vt:lpstr>
      <vt:lpstr>Roboto</vt:lpstr>
      <vt:lpstr>Office Theme</vt:lpstr>
      <vt:lpstr>تلوث الهواء Air pollution </vt:lpstr>
      <vt:lpstr>PowerPoint Presentation</vt:lpstr>
      <vt:lpstr>مصادر التلوث الهوائي</vt:lpstr>
      <vt:lpstr>مصادر التلوث الهوائي</vt:lpstr>
      <vt:lpstr>PowerPoint Presentation</vt:lpstr>
      <vt:lpstr>PowerPoint Presentation</vt:lpstr>
      <vt:lpstr>امثلة على ملوثات الهواء </vt:lpstr>
      <vt:lpstr>PowerPoint Presentation</vt:lpstr>
      <vt:lpstr>PowerPoint Presentation</vt:lpstr>
      <vt:lpstr>PowerPoint Presentation</vt:lpstr>
      <vt:lpstr>PowerPoint Presentation</vt:lpstr>
      <vt:lpstr>حلول تلوث الهواء</vt:lpstr>
    </vt:vector>
  </TitlesOfParts>
  <Company>By DR.Ahmed Saker 2o1O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تلوث الهواء Air pollution </dc:title>
  <dc:creator>dell</dc:creator>
  <cp:lastModifiedBy>Hussien Craft44</cp:lastModifiedBy>
  <cp:revision>5</cp:revision>
  <dcterms:created xsi:type="dcterms:W3CDTF">2020-06-05T04:59:18Z</dcterms:created>
  <dcterms:modified xsi:type="dcterms:W3CDTF">2023-10-10T16:47:21Z</dcterms:modified>
</cp:coreProperties>
</file>